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5" r:id="rId3"/>
    <p:sldId id="281" r:id="rId4"/>
    <p:sldId id="261" r:id="rId5"/>
    <p:sldId id="257" r:id="rId6"/>
    <p:sldId id="258" r:id="rId7"/>
    <p:sldId id="259" r:id="rId8"/>
    <p:sldId id="260" r:id="rId9"/>
    <p:sldId id="283" r:id="rId10"/>
    <p:sldId id="264" r:id="rId11"/>
    <p:sldId id="265" r:id="rId12"/>
    <p:sldId id="284" r:id="rId13"/>
    <p:sldId id="266" r:id="rId14"/>
    <p:sldId id="263" r:id="rId15"/>
    <p:sldId id="285" r:id="rId16"/>
    <p:sldId id="268" r:id="rId17"/>
    <p:sldId id="267" r:id="rId18"/>
    <p:sldId id="269" r:id="rId19"/>
    <p:sldId id="290" r:id="rId20"/>
    <p:sldId id="270" r:id="rId21"/>
    <p:sldId id="274" r:id="rId22"/>
    <p:sldId id="289" r:id="rId23"/>
    <p:sldId id="262" r:id="rId24"/>
    <p:sldId id="271" r:id="rId25"/>
    <p:sldId id="286" r:id="rId26"/>
    <p:sldId id="273" r:id="rId27"/>
    <p:sldId id="275" r:id="rId28"/>
    <p:sldId id="291" r:id="rId29"/>
    <p:sldId id="292" r:id="rId30"/>
    <p:sldId id="294" r:id="rId31"/>
    <p:sldId id="287" r:id="rId32"/>
    <p:sldId id="276" r:id="rId33"/>
    <p:sldId id="288" r:id="rId34"/>
    <p:sldId id="272" r:id="rId35"/>
    <p:sldId id="277" r:id="rId36"/>
    <p:sldId id="278" r:id="rId37"/>
    <p:sldId id="279" r:id="rId38"/>
    <p:sldId id="280" r:id="rId39"/>
    <p:sldId id="282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1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7A044-D1E2-CB44-AC46-6F0E22FCE7A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13F43-CA8D-BD4B-B733-9CB823EAE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6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13F43-CA8D-BD4B-B733-9CB823EAE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9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0676-D36A-1F45-9063-87BC45DE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2EFC1-AD2F-634D-97F7-A9FBEF5DD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37DC-3DE6-A746-A002-01CDACF4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E175-BB52-B04E-BC50-ABC188A9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8B58-A146-2E46-9AE9-E8BE08D2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FCB25-6961-E040-AB91-101216147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C3109-B864-3F4D-86BA-FF1DB24C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F3B4-49D5-B947-9E40-6A221645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779B-7520-E148-AAF3-796C27A6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3F32-1AD2-0945-A82A-CF340A1C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4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F9E8-096B-A548-937A-7C1FE74C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1054-C6F5-7C4D-984E-CA1410F2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A5E38-7030-F844-82C9-D8889320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D6647-26C5-3246-B33F-DB8CD2CE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9111-4FCE-0440-B9EB-7E176C94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5BE0C-AB5C-6049-AB49-F7F84A3C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4C0-09C7-6B41-BA46-4E817F61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B446-899F-EF4C-851D-2667C93F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A7D92-893D-A840-B4F4-2ED89D7F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A43C8-46C1-E04F-9FDC-C42C33C0F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84884-BA29-9A40-B25D-F2194E31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AB42F-7080-0C4D-8682-204BF32B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8A176-44B7-C34C-9725-89087C1B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14EB6-ED95-2D49-8190-2E9724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1BE-3E25-704E-BDBF-049167A7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466F8-F452-B24E-961F-13FABF46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4ADCF-07CD-7B4B-8D46-2ABC791A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2EBE-9AD6-404A-B154-7CF6E25A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A0C9-7ABE-B949-B97A-190EB84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0279E-83FF-6140-B03F-806AA66A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D157-4E54-0449-90EC-FCFD2F0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8B818-1409-4F44-9557-DEE955C7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4555-8C13-E144-9DD0-037F63A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E5-68DB-4940-82BD-12E092F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F341-956A-1D47-B9D6-BCDCC3AE4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18612-4D19-D64C-9AF7-D3412D8A3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2900E-63B9-694F-AC6F-B84CDCC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ABE7-36F8-5547-8A07-820EE6A3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0DD39-9247-7149-8888-3054C1C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EA3A9-FE4A-A64E-AACC-EA25135C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0EB5-B8BF-5A48-AA26-32103D8E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EC32-293E-364F-A76C-5DC2735D6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B88F-EF94-1F41-A0BD-C8F67584F739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CE49-762B-2240-8943-457CC8A2E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468A-A871-FA40-89C8-09CC2E7E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HL7 FHIR Connectathon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1354884"/>
            <a:ext cx="12192000" cy="361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23" y="4972113"/>
            <a:ext cx="10186087" cy="18858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Main IG attributes</a:t>
            </a:r>
          </a:p>
          <a:p>
            <a:r>
              <a:rPr lang="en-US" dirty="0"/>
              <a:t>Tracks are those with a link to the IG</a:t>
            </a:r>
          </a:p>
          <a:p>
            <a:pPr lvl="1"/>
            <a:r>
              <a:rPr lang="en-US" dirty="0"/>
              <a:t>Set in track edit (next section) and read-only here</a:t>
            </a:r>
          </a:p>
          <a:p>
            <a:r>
              <a:rPr lang="en-US" dirty="0"/>
              <a:t>External link is IG on web (i.e. human readable version)</a:t>
            </a:r>
          </a:p>
          <a:p>
            <a:r>
              <a:rPr lang="en-US" dirty="0"/>
              <a:t>Package &amp; version if IG is in FHIR registry</a:t>
            </a:r>
          </a:p>
          <a:p>
            <a:pPr lvl="1"/>
            <a:r>
              <a:rPr lang="en-US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98855" y="4460790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11693612" y="3152395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6" y="1690688"/>
            <a:ext cx="4436075" cy="4351338"/>
          </a:xfrm>
        </p:spPr>
        <p:txBody>
          <a:bodyPr/>
          <a:lstStyle/>
          <a:p>
            <a:r>
              <a:rPr lang="en-US" dirty="0"/>
              <a:t>Keep name &amp; description short</a:t>
            </a:r>
          </a:p>
          <a:p>
            <a:r>
              <a:rPr lang="en-US" dirty="0"/>
              <a:t>Use ‘External Link’ for location of IG</a:t>
            </a:r>
          </a:p>
          <a:p>
            <a:r>
              <a:rPr lang="en-US" dirty="0"/>
              <a:t>Set package and version so can be found in registry</a:t>
            </a:r>
          </a:p>
          <a:p>
            <a:pPr lvl="1"/>
            <a:r>
              <a:rPr lang="en-US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483"/>
            <a:ext cx="57097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Track setup</a:t>
            </a:r>
          </a:p>
        </p:txBody>
      </p:sp>
    </p:spTree>
    <p:extLst>
      <p:ext uri="{BB962C8B-B14F-4D97-AF65-F5344CB8AC3E}">
        <p14:creationId xmlns:p14="http://schemas.microsoft.com/office/powerpoint/2010/main" val="176949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805" y="2048046"/>
            <a:ext cx="2757616" cy="435133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477"/>
            <a:ext cx="12192000" cy="53724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951472" y="4747574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499289" y="3669956"/>
            <a:ext cx="465436" cy="321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116" y="1468265"/>
            <a:ext cx="3786457" cy="4944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lead is only one who can edit</a:t>
            </a:r>
          </a:p>
          <a:p>
            <a:pPr lvl="1"/>
            <a:r>
              <a:rPr lang="en-US" dirty="0"/>
              <a:t>Logged in user</a:t>
            </a:r>
          </a:p>
          <a:p>
            <a:r>
              <a:rPr lang="en-US" dirty="0"/>
              <a:t>Track type so users know what to expect</a:t>
            </a:r>
          </a:p>
          <a:p>
            <a:r>
              <a:rPr lang="en-US" dirty="0"/>
              <a:t>If type = IG Review can select IG’s</a:t>
            </a:r>
          </a:p>
          <a:p>
            <a:pPr lvl="1"/>
            <a:r>
              <a:rPr lang="en-US" dirty="0"/>
              <a:t>Can have multiple</a:t>
            </a:r>
          </a:p>
          <a:p>
            <a:pPr lvl="1"/>
            <a:r>
              <a:rPr lang="en-US" dirty="0"/>
              <a:t>Will be displayed in IG list and track description</a:t>
            </a:r>
          </a:p>
          <a:p>
            <a:r>
              <a:rPr lang="en-US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6" y="1468266"/>
            <a:ext cx="75374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Scenarios</a:t>
            </a:r>
          </a:p>
        </p:txBody>
      </p:sp>
    </p:spTree>
    <p:extLst>
      <p:ext uri="{BB962C8B-B14F-4D97-AF65-F5344CB8AC3E}">
        <p14:creationId xmlns:p14="http://schemas.microsoft.com/office/powerpoint/2010/main" val="91845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specific usage of an IG (or other)</a:t>
            </a:r>
          </a:p>
          <a:p>
            <a:r>
              <a:rPr lang="en-US" dirty="0"/>
              <a:t>Optional, but needed if recording test results in </a:t>
            </a:r>
            <a:r>
              <a:rPr lang="en-US" dirty="0" err="1"/>
              <a:t>conMan</a:t>
            </a:r>
            <a:endParaRPr lang="en-US" dirty="0"/>
          </a:p>
          <a:p>
            <a:r>
              <a:rPr lang="en-US" dirty="0"/>
              <a:t>Each scenario can have varying degrees of detail</a:t>
            </a:r>
          </a:p>
          <a:p>
            <a:pPr lvl="1"/>
            <a:r>
              <a:rPr lang="en-US" dirty="0"/>
              <a:t>User can always load the Confluence page via the link in the track</a:t>
            </a:r>
          </a:p>
          <a:p>
            <a:pPr lvl="1"/>
            <a:r>
              <a:rPr lang="en-US" dirty="0"/>
              <a:t>Each scenario has the roles needed within that scenario</a:t>
            </a:r>
          </a:p>
          <a:p>
            <a:pPr lvl="2"/>
            <a:r>
              <a:rPr lang="en-US" dirty="0"/>
              <a:t>E.g. for Clinical Reasoning there is a Producer (server) and a Consumer (client)</a:t>
            </a:r>
          </a:p>
          <a:p>
            <a:pPr lvl="2"/>
            <a:r>
              <a:rPr lang="en-US" dirty="0"/>
              <a:t>Roles are shared across all scenarios in a track</a:t>
            </a:r>
          </a:p>
          <a:p>
            <a:pPr lvl="3"/>
            <a:r>
              <a:rPr lang="en-US" dirty="0"/>
              <a:t>Define in one scenario, and include it in any others (within the track)</a:t>
            </a:r>
          </a:p>
          <a:p>
            <a:pPr lvl="3"/>
            <a:r>
              <a:rPr lang="en-US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249608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179C-71B8-E049-BD94-D1F31F9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957" y="247273"/>
            <a:ext cx="1423087" cy="968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6" y="1332341"/>
            <a:ext cx="10396591" cy="5372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5140412" y="3091769"/>
            <a:ext cx="630193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4576118" y="3540729"/>
            <a:ext cx="1173891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075" y="1959146"/>
            <a:ext cx="4969475" cy="4701146"/>
          </a:xfrm>
        </p:spPr>
        <p:txBody>
          <a:bodyPr>
            <a:normAutofit/>
          </a:bodyPr>
          <a:lstStyle/>
          <a:p>
            <a:r>
              <a:rPr lang="en-US" dirty="0"/>
              <a:t>At least have description and roles</a:t>
            </a:r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Want at least 1 client &amp; 1 server</a:t>
            </a:r>
          </a:p>
          <a:p>
            <a:pPr lvl="1"/>
            <a:r>
              <a:rPr lang="en-US" dirty="0"/>
              <a:t>May have other roles</a:t>
            </a:r>
          </a:p>
          <a:p>
            <a:pPr lvl="2"/>
            <a:r>
              <a:rPr lang="en-US" dirty="0"/>
              <a:t>Each role is a client or </a:t>
            </a:r>
            <a:r>
              <a:rPr lang="en-US" dirty="0" err="1"/>
              <a:t>aserver</a:t>
            </a:r>
            <a:endParaRPr lang="en-US" dirty="0"/>
          </a:p>
          <a:p>
            <a:r>
              <a:rPr lang="en-US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0" y="1828799"/>
            <a:ext cx="5880082" cy="31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096" y="1825624"/>
            <a:ext cx="3632888" cy="4439251"/>
          </a:xfrm>
        </p:spPr>
        <p:txBody>
          <a:bodyPr/>
          <a:lstStyle/>
          <a:p>
            <a:r>
              <a:rPr lang="en-US" dirty="0"/>
              <a:t>Will list all the roles in the track</a:t>
            </a:r>
          </a:p>
          <a:p>
            <a:r>
              <a:rPr lang="en-US" dirty="0"/>
              <a:t>Select the ones you want</a:t>
            </a:r>
          </a:p>
          <a:p>
            <a:r>
              <a:rPr lang="en-US" dirty="0"/>
              <a:t>Can add new ones</a:t>
            </a:r>
          </a:p>
          <a:p>
            <a:r>
              <a:rPr lang="en-US" dirty="0"/>
              <a:t>Role is not a specific server / client</a:t>
            </a:r>
          </a:p>
          <a:p>
            <a:pPr lvl="1"/>
            <a:r>
              <a:rPr lang="en-US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0" y="1825625"/>
            <a:ext cx="7479229" cy="33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Connectathon Manager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Adding a test result or feedback against a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796A-E9C1-E74B-9D47-1413C462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Person setup</a:t>
            </a:r>
          </a:p>
        </p:txBody>
      </p:sp>
    </p:spTree>
    <p:extLst>
      <p:ext uri="{BB962C8B-B14F-4D97-AF65-F5344CB8AC3E}">
        <p14:creationId xmlns:p14="http://schemas.microsoft.com/office/powerpoint/2010/main" val="102852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1" y="1690688"/>
            <a:ext cx="5205528" cy="20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95" y="1495167"/>
            <a:ext cx="5702126" cy="45786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4287795" y="3150973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4847968" y="3330146"/>
            <a:ext cx="1330410" cy="1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6BC4-C8B8-B943-9B5E-6903F727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564925"/>
            <a:ext cx="5649097" cy="3330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‘Person’ is created by login</a:t>
            </a:r>
          </a:p>
          <a:p>
            <a:r>
              <a:rPr lang="en-US" dirty="0"/>
              <a:t>Can edit ‘profile’</a:t>
            </a:r>
          </a:p>
          <a:p>
            <a:r>
              <a:rPr lang="en-US" dirty="0"/>
              <a:t>Indicate tracks participating in</a:t>
            </a:r>
          </a:p>
          <a:p>
            <a:pPr lvl="1"/>
            <a:r>
              <a:rPr lang="en-US" dirty="0"/>
              <a:t>Primary Track</a:t>
            </a:r>
          </a:p>
          <a:p>
            <a:pPr lvl="2"/>
            <a:r>
              <a:rPr lang="en-US" dirty="0"/>
              <a:t>Main one. Only 1</a:t>
            </a:r>
          </a:p>
          <a:p>
            <a:pPr lvl="2"/>
            <a:r>
              <a:rPr lang="en-US" dirty="0"/>
              <a:t>Different to Track Lead</a:t>
            </a:r>
          </a:p>
          <a:p>
            <a:pPr lvl="1"/>
            <a:r>
              <a:rPr lang="en-US" dirty="0"/>
              <a:t>Tracks of Interest</a:t>
            </a:r>
          </a:p>
          <a:p>
            <a:pPr lvl="2"/>
            <a:r>
              <a:rPr lang="en-US" dirty="0"/>
              <a:t>Any number of others</a:t>
            </a:r>
          </a:p>
          <a:p>
            <a:r>
              <a:rPr lang="en-US" dirty="0"/>
              <a:t>Will populate participation report</a:t>
            </a:r>
          </a:p>
          <a:p>
            <a:pPr lvl="1"/>
            <a:r>
              <a:rPr lang="en-US" dirty="0"/>
              <a:t>And appear in track details</a:t>
            </a:r>
          </a:p>
        </p:txBody>
      </p:sp>
    </p:spTree>
    <p:extLst>
      <p:ext uri="{BB962C8B-B14F-4D97-AF65-F5344CB8AC3E}">
        <p14:creationId xmlns:p14="http://schemas.microsoft.com/office/powerpoint/2010/main" val="147711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342670"/>
            <a:ext cx="11530914" cy="1118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Shows who participated in which track</a:t>
            </a:r>
          </a:p>
          <a:p>
            <a:r>
              <a:rPr lang="en-US" dirty="0"/>
              <a:t>Derived from user setup</a:t>
            </a:r>
          </a:p>
          <a:p>
            <a:pPr lvl="1"/>
            <a:r>
              <a:rPr lang="en-US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6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Server setup</a:t>
            </a:r>
          </a:p>
        </p:txBody>
      </p:sp>
    </p:spTree>
    <p:extLst>
      <p:ext uri="{BB962C8B-B14F-4D97-AF65-F5344CB8AC3E}">
        <p14:creationId xmlns:p14="http://schemas.microsoft.com/office/powerpoint/2010/main" val="183758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3" y="4987265"/>
            <a:ext cx="11605054" cy="1320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participants to find servers for testing</a:t>
            </a:r>
          </a:p>
          <a:p>
            <a:r>
              <a:rPr lang="en-US" dirty="0"/>
              <a:t>Tracks set by server owner (in edit dialog).</a:t>
            </a:r>
          </a:p>
          <a:p>
            <a:pPr lvl="1"/>
            <a:r>
              <a:rPr lang="en-US" dirty="0"/>
              <a:t>Indicative only – </a:t>
            </a:r>
            <a:r>
              <a:rPr lang="en-US" dirty="0" err="1"/>
              <a:t>ie</a:t>
            </a:r>
            <a:r>
              <a:rPr lang="en-US" dirty="0"/>
              <a:t> any test can select any server</a:t>
            </a:r>
          </a:p>
          <a:p>
            <a:pPr lvl="1"/>
            <a:r>
              <a:rPr lang="en-US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185"/>
            <a:ext cx="12192000" cy="32437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11073713" y="2849859"/>
            <a:ext cx="1011195" cy="5491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11199341" y="3515497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853" y="1359243"/>
            <a:ext cx="4660558" cy="5016843"/>
          </a:xfrm>
        </p:spPr>
        <p:txBody>
          <a:bodyPr>
            <a:normAutofit/>
          </a:bodyPr>
          <a:lstStyle/>
          <a:p>
            <a:r>
              <a:rPr lang="en-US" dirty="0"/>
              <a:t>Has endpoint and UI (if any)</a:t>
            </a:r>
          </a:p>
          <a:p>
            <a:r>
              <a:rPr lang="en-US" dirty="0"/>
              <a:t>Check </a:t>
            </a:r>
            <a:r>
              <a:rPr lang="en-US" dirty="0" err="1"/>
              <a:t>CapabilityStatement</a:t>
            </a:r>
            <a:r>
              <a:rPr lang="en-US" dirty="0"/>
              <a:t> link to populate Capability tab</a:t>
            </a:r>
          </a:p>
          <a:p>
            <a:pPr lvl="1"/>
            <a:r>
              <a:rPr lang="en-US" dirty="0"/>
              <a:t>Populates FHIR version</a:t>
            </a:r>
          </a:p>
          <a:p>
            <a:r>
              <a:rPr lang="en-US" dirty="0"/>
              <a:t>Associated tracks tab</a:t>
            </a:r>
          </a:p>
          <a:p>
            <a:pPr lvl="1"/>
            <a:r>
              <a:rPr lang="en-US" dirty="0"/>
              <a:t>Tracks this server can be used for</a:t>
            </a:r>
          </a:p>
          <a:p>
            <a:pPr lvl="1"/>
            <a:r>
              <a:rPr lang="en-US" dirty="0"/>
              <a:t>(Indicative only)</a:t>
            </a:r>
          </a:p>
          <a:p>
            <a:r>
              <a:rPr lang="en-US" dirty="0"/>
              <a:t>Link to load clinFHIR Server Query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13" y="1497462"/>
            <a:ext cx="6333122" cy="5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3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519" y="1810093"/>
            <a:ext cx="3260123" cy="4351338"/>
          </a:xfrm>
        </p:spPr>
        <p:txBody>
          <a:bodyPr/>
          <a:lstStyle/>
          <a:p>
            <a:r>
              <a:rPr lang="en-US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1825625"/>
            <a:ext cx="8016569" cy="333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546" y="1517693"/>
            <a:ext cx="4199237" cy="3804466"/>
          </a:xfrm>
        </p:spPr>
        <p:txBody>
          <a:bodyPr/>
          <a:lstStyle/>
          <a:p>
            <a:r>
              <a:rPr lang="en-US" dirty="0"/>
              <a:t>A rendition of the </a:t>
            </a:r>
            <a:r>
              <a:rPr lang="en-US" dirty="0" err="1"/>
              <a:t>CapabilityStatement</a:t>
            </a:r>
            <a:endParaRPr lang="en-US" dirty="0"/>
          </a:p>
          <a:p>
            <a:r>
              <a:rPr lang="en-US" dirty="0"/>
              <a:t>Must click ‘Check </a:t>
            </a:r>
            <a:r>
              <a:rPr lang="en-US" dirty="0" err="1"/>
              <a:t>CapabilityStatement</a:t>
            </a:r>
            <a:r>
              <a:rPr lang="en-US" dirty="0"/>
              <a:t> link on front tab to populate</a:t>
            </a:r>
          </a:p>
          <a:p>
            <a:pPr lvl="1"/>
            <a:r>
              <a:rPr lang="en-US" dirty="0"/>
              <a:t>(Statement can be large)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9" y="1517693"/>
            <a:ext cx="7045412" cy="51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79692" cy="421682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2113006" y="6301945"/>
            <a:ext cx="774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1094743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01" y="5609968"/>
            <a:ext cx="11361741" cy="1062681"/>
          </a:xfrm>
        </p:spPr>
        <p:txBody>
          <a:bodyPr/>
          <a:lstStyle/>
          <a:p>
            <a:r>
              <a:rPr lang="en-US" dirty="0"/>
              <a:t>From link on server dialog</a:t>
            </a:r>
          </a:p>
          <a:p>
            <a:r>
              <a:rPr lang="en-US" dirty="0"/>
              <a:t>Allows queries against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326124"/>
            <a:ext cx="10651525" cy="41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8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Client setup</a:t>
            </a:r>
          </a:p>
        </p:txBody>
      </p:sp>
    </p:spTree>
    <p:extLst>
      <p:ext uri="{BB962C8B-B14F-4D97-AF65-F5344CB8AC3E}">
        <p14:creationId xmlns:p14="http://schemas.microsoft.com/office/powerpoint/2010/main" val="2584771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4707925"/>
            <a:ext cx="10515600" cy="1209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Potential clients for use against a server</a:t>
            </a:r>
          </a:p>
          <a:p>
            <a:r>
              <a:rPr lang="en-US" dirty="0"/>
              <a:t>The ‘invoke’ link will launch the client (if web based)</a:t>
            </a:r>
          </a:p>
          <a:p>
            <a:r>
              <a:rPr lang="en-US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Testing</a:t>
            </a:r>
          </a:p>
        </p:txBody>
      </p:sp>
    </p:spTree>
    <p:extLst>
      <p:ext uri="{BB962C8B-B14F-4D97-AF65-F5344CB8AC3E}">
        <p14:creationId xmlns:p14="http://schemas.microsoft.com/office/powerpoint/2010/main" val="1014063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101032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5704230"/>
            <a:ext cx="11020168" cy="936926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069"/>
            <a:ext cx="12192000" cy="4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17"/>
            <a:ext cx="12192000" cy="39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414083"/>
            <a:ext cx="10515600" cy="15308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defined scenarios are listed in the tab. </a:t>
            </a:r>
          </a:p>
          <a:p>
            <a:r>
              <a:rPr lang="en-US" dirty="0"/>
              <a:t>Add a client (in a role) and a server (in a role) and the ‘intersection’ is where a test result can be added (one per combination)</a:t>
            </a:r>
          </a:p>
          <a:p>
            <a:r>
              <a:rPr lang="en-US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48" y="778475"/>
            <a:ext cx="6353944" cy="227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11073713" y="3106779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237"/>
            <a:ext cx="12192000" cy="4005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6802566" y="4075163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40" y="5360228"/>
            <a:ext cx="5488460" cy="13948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the ‘Enter result’ link to set the result</a:t>
            </a:r>
          </a:p>
          <a:p>
            <a:r>
              <a:rPr lang="en-US" dirty="0"/>
              <a:t>Can indicate outcome: Pass / Fail / Partial or just a note</a:t>
            </a:r>
          </a:p>
          <a:p>
            <a:r>
              <a:rPr lang="en-US" dirty="0"/>
              <a:t>Can select the IG if more than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5865339" y="5360228"/>
            <a:ext cx="5910649" cy="139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enter a note for any result</a:t>
            </a:r>
          </a:p>
          <a:p>
            <a:r>
              <a:rPr lang="en-US" sz="2200" dirty="0"/>
              <a:t>Can change the asserter</a:t>
            </a:r>
          </a:p>
          <a:p>
            <a:r>
              <a:rPr lang="en-US" sz="2200" dirty="0"/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66" y="491572"/>
            <a:ext cx="4986002" cy="34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5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90" y="1522256"/>
            <a:ext cx="9720649" cy="4169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4" y="5523471"/>
            <a:ext cx="11345563" cy="1234460"/>
          </a:xfrm>
        </p:spPr>
        <p:txBody>
          <a:bodyPr>
            <a:normAutofit/>
          </a:bodyPr>
          <a:lstStyle/>
          <a:p>
            <a:r>
              <a:rPr lang="en-US" dirty="0"/>
              <a:t>Various report formats </a:t>
            </a:r>
          </a:p>
          <a:p>
            <a:r>
              <a:rPr lang="en-US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3100300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0" y="1487574"/>
            <a:ext cx="12192000" cy="378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0" y="5271574"/>
            <a:ext cx="11580341" cy="1469039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2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562579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66633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97D1-127D-3D41-BC93-E1E7D3461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737911" y="2102116"/>
            <a:ext cx="169272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5807974" y="1786431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5807974" y="332131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3761461" y="2167431"/>
            <a:ext cx="2046513" cy="7347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3761461" y="2902216"/>
            <a:ext cx="2046513" cy="8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5191020" y="330226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5191020" y="183514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69673" y="2369885"/>
            <a:ext cx="2747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Type</a:t>
            </a:r>
          </a:p>
          <a:p>
            <a:r>
              <a:rPr lang="en-US" dirty="0"/>
              <a:t>Track Lead</a:t>
            </a:r>
          </a:p>
          <a:p>
            <a:r>
              <a:rPr lang="en-US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8316100" y="1583005"/>
            <a:ext cx="359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an IG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8452025" y="3153296"/>
            <a:ext cx="3093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specific scenario to be tested</a:t>
            </a:r>
          </a:p>
          <a:p>
            <a:r>
              <a:rPr lang="en-US" dirty="0"/>
              <a:t>Varying level of detail</a:t>
            </a:r>
          </a:p>
          <a:p>
            <a:r>
              <a:rPr lang="en-US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9428208" y="4162636"/>
            <a:ext cx="2298357" cy="664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5807974" y="516065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853003" y="4083316"/>
            <a:ext cx="0" cy="10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6236431" y="479132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8489095" y="5160656"/>
            <a:ext cx="3572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testing a server interaction</a:t>
            </a:r>
          </a:p>
          <a:p>
            <a:r>
              <a:rPr lang="en-US" dirty="0"/>
              <a:t>Generally a client &amp; server in roles</a:t>
            </a:r>
          </a:p>
          <a:p>
            <a:r>
              <a:rPr lang="en-US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737912" y="4691033"/>
            <a:ext cx="1692728" cy="762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737912" y="5702986"/>
            <a:ext cx="1692728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4430640" y="5072034"/>
            <a:ext cx="1377334" cy="469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4430640" y="5541656"/>
            <a:ext cx="1377334" cy="542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444843" y="4827020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444843" y="5926429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4512434" y="465839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4578335" y="571284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69465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testing an IG, ensure that there is a definition for the IG in </a:t>
            </a:r>
            <a:r>
              <a:rPr lang="en-US" dirty="0" err="1"/>
              <a:t>conMan</a:t>
            </a:r>
            <a:endParaRPr lang="en-US" dirty="0"/>
          </a:p>
          <a:p>
            <a:pPr lvl="2"/>
            <a:r>
              <a:rPr lang="en-US" dirty="0"/>
              <a:t>Should only be 1 per IG</a:t>
            </a:r>
          </a:p>
          <a:p>
            <a:pPr lvl="2"/>
            <a:r>
              <a:rPr lang="en-US" dirty="0"/>
              <a:t>IG’s can be referenced by any number of Tracks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Track</a:t>
            </a:r>
          </a:p>
          <a:p>
            <a:pPr lvl="2"/>
            <a:r>
              <a:rPr lang="en-US" dirty="0"/>
              <a:t>Track Lead</a:t>
            </a:r>
          </a:p>
          <a:p>
            <a:pPr lvl="2"/>
            <a:r>
              <a:rPr lang="en-US" dirty="0"/>
              <a:t>Description</a:t>
            </a:r>
          </a:p>
          <a:p>
            <a:pPr lvl="2"/>
            <a:r>
              <a:rPr lang="en-US" dirty="0"/>
              <a:t>IGs</a:t>
            </a:r>
          </a:p>
          <a:p>
            <a:pPr lvl="2"/>
            <a:r>
              <a:rPr lang="en-US" dirty="0"/>
              <a:t>Links to confluence / FHIR registry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scenarios</a:t>
            </a:r>
          </a:p>
          <a:p>
            <a:pPr lvl="2"/>
            <a:r>
              <a:rPr lang="en-US" dirty="0"/>
              <a:t>Basis of testing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Implementation Guide setup</a:t>
            </a:r>
          </a:p>
        </p:txBody>
      </p:sp>
    </p:spTree>
    <p:extLst>
      <p:ext uri="{BB962C8B-B14F-4D97-AF65-F5344CB8AC3E}">
        <p14:creationId xmlns:p14="http://schemas.microsoft.com/office/powerpoint/2010/main" val="329238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12434</TotalTime>
  <Words>1387</Words>
  <Application>Microsoft Macintosh PowerPoint</Application>
  <PresentationFormat>Widescreen</PresentationFormat>
  <Paragraphs>205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conMan</vt:lpstr>
      <vt:lpstr>Connectathon Manager</vt:lpstr>
      <vt:lpstr>TL;DR</vt:lpstr>
      <vt:lpstr>Login &amp; User creation</vt:lpstr>
      <vt:lpstr>Track Leads</vt:lpstr>
      <vt:lpstr>Goal in setting up a track</vt:lpstr>
      <vt:lpstr>Architecture</vt:lpstr>
      <vt:lpstr>Setting up a track</vt:lpstr>
      <vt:lpstr>PowerPoint Presentation</vt:lpstr>
      <vt:lpstr>1a IG list and link to new/ edit</vt:lpstr>
      <vt:lpstr>1b Create / Edit IG entry</vt:lpstr>
      <vt:lpstr>PowerPoint Presentation</vt:lpstr>
      <vt:lpstr>2a Track list tab</vt:lpstr>
      <vt:lpstr>2b Track edit dialog</vt:lpstr>
      <vt:lpstr>PowerPoint Presentation</vt:lpstr>
      <vt:lpstr>3a Scenarios: General comments</vt:lpstr>
      <vt:lpstr>3b Scenarios: List and link to create / edit</vt:lpstr>
      <vt:lpstr>3c Scenarios: Create / Edit</vt:lpstr>
      <vt:lpstr>3d Scenarios: Roles</vt:lpstr>
      <vt:lpstr>All users</vt:lpstr>
      <vt:lpstr>Main tasks</vt:lpstr>
      <vt:lpstr>PowerPoint Presentation</vt:lpstr>
      <vt:lpstr>1a Person setup</vt:lpstr>
      <vt:lpstr>1b Participation report</vt:lpstr>
      <vt:lpstr>PowerPoint Presentation</vt:lpstr>
      <vt:lpstr>2a Servers</vt:lpstr>
      <vt:lpstr>2b Server details</vt:lpstr>
      <vt:lpstr>2c Associated tracks</vt:lpstr>
      <vt:lpstr>2d Server Capability</vt:lpstr>
      <vt:lpstr>2e Server query</vt:lpstr>
      <vt:lpstr>PowerPoint Presentation</vt:lpstr>
      <vt:lpstr>3a Clients</vt:lpstr>
      <vt:lpstr>PowerPoint Presentation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hay</dc:creator>
  <cp:lastModifiedBy>David hay</cp:lastModifiedBy>
  <cp:revision>80</cp:revision>
  <dcterms:created xsi:type="dcterms:W3CDTF">2021-03-23T05:00:53Z</dcterms:created>
  <dcterms:modified xsi:type="dcterms:W3CDTF">2021-05-05T23:51:03Z</dcterms:modified>
</cp:coreProperties>
</file>